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42" r:id="rId1"/>
  </p:sldMasterIdLst>
  <p:sldIdLst>
    <p:sldId id="265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91866-7FAB-4D9A-B201-E0FD1D50C6CB}" type="datetimeFigureOut">
              <a:rPr lang="it-IT" smtClean="0"/>
              <a:t>07/05/2023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9EEA586B-F4CB-4B7D-A029-5695AE2D097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50351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8000">
        <p:fade/>
      </p:transition>
    </mc:Choice>
    <mc:Fallback xmlns="">
      <p:transition spd="med" advClick="0" advTm="8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91866-7FAB-4D9A-B201-E0FD1D50C6CB}" type="datetimeFigureOut">
              <a:rPr lang="it-IT" smtClean="0"/>
              <a:t>07/05/2023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A586B-F4CB-4B7D-A029-5695AE2D097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42332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8000">
        <p:fade/>
      </p:transition>
    </mc:Choice>
    <mc:Fallback xmlns="">
      <p:transition spd="med" advClick="0" advTm="8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BA991866-7FAB-4D9A-B201-E0FD1D50C6CB}" type="datetimeFigureOut">
              <a:rPr lang="it-IT" smtClean="0"/>
              <a:t>07/05/2023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it-IT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9EEA586B-F4CB-4B7D-A029-5695AE2D097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30035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8000">
        <p:fade/>
      </p:transition>
    </mc:Choice>
    <mc:Fallback xmlns="">
      <p:transition spd="med" advClick="0" advTm="8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91866-7FAB-4D9A-B201-E0FD1D50C6CB}" type="datetimeFigureOut">
              <a:rPr lang="it-IT" smtClean="0"/>
              <a:t>07/05/2023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A586B-F4CB-4B7D-A029-5695AE2D097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56736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8000">
        <p:fade/>
      </p:transition>
    </mc:Choice>
    <mc:Fallback xmlns="">
      <p:transition spd="med" advClick="0" advTm="8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91866-7FAB-4D9A-B201-E0FD1D50C6CB}" type="datetimeFigureOut">
              <a:rPr lang="it-IT" smtClean="0"/>
              <a:t>07/05/2023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A586B-F4CB-4B7D-A029-5695AE2D097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67093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8000">
        <p:fade/>
      </p:transition>
    </mc:Choice>
    <mc:Fallback xmlns="">
      <p:transition spd="med" advClick="0" advTm="8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91866-7FAB-4D9A-B201-E0FD1D50C6CB}" type="datetimeFigureOut">
              <a:rPr lang="it-IT" smtClean="0"/>
              <a:t>07/05/2023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A586B-F4CB-4B7D-A029-5695AE2D097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12558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8000">
        <p:fade/>
      </p:transition>
    </mc:Choice>
    <mc:Fallback xmlns="">
      <p:transition spd="med" advClick="0" advTm="8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91866-7FAB-4D9A-B201-E0FD1D50C6CB}" type="datetimeFigureOut">
              <a:rPr lang="it-IT" smtClean="0"/>
              <a:t>07/05/2023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A586B-F4CB-4B7D-A029-5695AE2D097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0152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8000">
        <p:fade/>
      </p:transition>
    </mc:Choice>
    <mc:Fallback xmlns="">
      <p:transition spd="med" advClick="0" advTm="8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91866-7FAB-4D9A-B201-E0FD1D50C6CB}" type="datetimeFigureOut">
              <a:rPr lang="it-IT" smtClean="0"/>
              <a:t>07/05/2023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A586B-F4CB-4B7D-A029-5695AE2D097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38428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8000">
        <p:fade/>
      </p:transition>
    </mc:Choice>
    <mc:Fallback xmlns="">
      <p:transition spd="med" advClick="0" advTm="8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91866-7FAB-4D9A-B201-E0FD1D50C6CB}" type="datetimeFigureOut">
              <a:rPr lang="it-IT" smtClean="0"/>
              <a:t>07/05/2023</a:t>
            </a:fld>
            <a:endParaRPr lang="it-IT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A586B-F4CB-4B7D-A029-5695AE2D097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43586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8000">
        <p:fade/>
      </p:transition>
    </mc:Choice>
    <mc:Fallback xmlns="">
      <p:transition spd="med" advClick="0" advTm="8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91866-7FAB-4D9A-B201-E0FD1D50C6CB}" type="datetimeFigureOut">
              <a:rPr lang="it-IT" smtClean="0"/>
              <a:t>07/05/2023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A586B-F4CB-4B7D-A029-5695AE2D097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3580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8000">
        <p:fade/>
      </p:transition>
    </mc:Choice>
    <mc:Fallback xmlns="">
      <p:transition spd="med" advClick="0" advTm="8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91866-7FAB-4D9A-B201-E0FD1D50C6CB}" type="datetimeFigureOut">
              <a:rPr lang="it-IT" smtClean="0"/>
              <a:t>07/05/2023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A586B-F4CB-4B7D-A029-5695AE2D097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96577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8000">
        <p:fade/>
      </p:transition>
    </mc:Choice>
    <mc:Fallback xmlns="">
      <p:transition spd="med" advClick="0" advTm="8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BA991866-7FAB-4D9A-B201-E0FD1D50C6CB}" type="datetimeFigureOut">
              <a:rPr lang="it-IT" smtClean="0"/>
              <a:t>07/05/2023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9EEA586B-F4CB-4B7D-A029-5695AE2D097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30115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3" r:id="rId1"/>
    <p:sldLayoutId id="2147484044" r:id="rId2"/>
    <p:sldLayoutId id="2147484045" r:id="rId3"/>
    <p:sldLayoutId id="2147484046" r:id="rId4"/>
    <p:sldLayoutId id="2147484047" r:id="rId5"/>
    <p:sldLayoutId id="2147484048" r:id="rId6"/>
    <p:sldLayoutId id="2147484049" r:id="rId7"/>
    <p:sldLayoutId id="2147484050" r:id="rId8"/>
    <p:sldLayoutId id="2147484051" r:id="rId9"/>
    <p:sldLayoutId id="2147484052" r:id="rId10"/>
    <p:sldLayoutId id="2147484053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Click="0" advTm="8000">
        <p:fade/>
      </p:transition>
    </mc:Choice>
    <mc:Fallback xmlns="">
      <p:transition spd="med" advClick="0" advTm="8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FBF956D-43AA-7319-9476-BD6EB5CA3BBE}"/>
              </a:ext>
            </a:extLst>
          </p:cNvPr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rgbClr val="FFFF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8100000" scaled="1"/>
            <a:tileRect/>
          </a:gradFill>
        </p:spPr>
        <p:txBody>
          <a:bodyPr>
            <a:normAutofit/>
          </a:bodyPr>
          <a:lstStyle/>
          <a:p>
            <a:pPr algn="ctr"/>
            <a:r>
              <a:rPr lang="it-IT" dirty="0"/>
              <a:t>DON EUSTACHIO MONTEMURRO:</a:t>
            </a:r>
            <a:br>
              <a:rPr lang="it-IT" dirty="0"/>
            </a:br>
            <a:r>
              <a:rPr lang="it-IT" sz="4000" dirty="0"/>
              <a:t>I linguaggi della </a:t>
            </a:r>
            <a:r>
              <a:rPr lang="it-IT" sz="4000" dirty="0" err="1"/>
              <a:t>santita’</a:t>
            </a:r>
            <a:endParaRPr lang="it-IT" sz="4000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D0AD13C-C79A-6160-E6AF-A7349955E236}"/>
              </a:ext>
            </a:extLst>
          </p:cNvPr>
          <p:cNvSpPr>
            <a:spLocks noGrp="1"/>
          </p:cNvSpPr>
          <p:nvPr>
            <p:ph idx="1"/>
          </p:nvPr>
        </p:nvSpPr>
        <p:spPr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txBody>
          <a:bodyPr>
            <a:normAutofit fontScale="85000" lnSpcReduction="20000"/>
          </a:bodyPr>
          <a:lstStyle/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>
              <a:solidFill>
                <a:srgbClr val="FF0000"/>
              </a:solidFill>
            </a:endParaRPr>
          </a:p>
          <a:p>
            <a:endParaRPr lang="it-IT" dirty="0"/>
          </a:p>
          <a:p>
            <a:pPr algn="r"/>
            <a:r>
              <a:rPr lang="it-IT" dirty="0"/>
              <a:t>Presentazione di: BELLARTE GIUSEPPE</a:t>
            </a:r>
          </a:p>
          <a:p>
            <a:pPr algn="r"/>
            <a:r>
              <a:rPr lang="it-IT" dirty="0"/>
              <a:t>Classe 2^F –</a:t>
            </a:r>
          </a:p>
          <a:p>
            <a:pPr algn="r"/>
            <a:r>
              <a:rPr lang="it-IT" dirty="0"/>
              <a:t> </a:t>
            </a:r>
            <a:r>
              <a:rPr lang="it-IT" dirty="0" err="1"/>
              <a:t>Ist.Comprensivo</a:t>
            </a:r>
            <a:r>
              <a:rPr lang="it-IT" dirty="0"/>
              <a:t> «Don E. Montemurro» </a:t>
            </a:r>
          </a:p>
          <a:p>
            <a:pPr algn="r"/>
            <a:r>
              <a:rPr lang="it-IT" dirty="0"/>
              <a:t> Gravina (BA)</a:t>
            </a:r>
          </a:p>
          <a:p>
            <a:pPr algn="r"/>
            <a:r>
              <a:rPr lang="it-IT" dirty="0" err="1"/>
              <a:t>A.s.</a:t>
            </a:r>
            <a:r>
              <a:rPr lang="it-IT" dirty="0"/>
              <a:t> 2022/2023</a:t>
            </a:r>
          </a:p>
        </p:txBody>
      </p:sp>
    </p:spTree>
    <p:extLst>
      <p:ext uri="{BB962C8B-B14F-4D97-AF65-F5344CB8AC3E}">
        <p14:creationId xmlns:p14="http://schemas.microsoft.com/office/powerpoint/2010/main" val="3000830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8000">
        <p:fade/>
      </p:transition>
    </mc:Choice>
    <mc:Fallback xmlns="">
      <p:transition spd="med" advClick="0" advTm="8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0"/>
                <a:lumOff val="100000"/>
              </a:schemeClr>
            </a:gs>
            <a:gs pos="3500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B010B4D-2C66-D3E4-935E-0E29DBAE9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4887" y="365125"/>
            <a:ext cx="10730947" cy="1325563"/>
          </a:xfrm>
        </p:spPr>
        <p:txBody>
          <a:bodyPr>
            <a:normAutofit/>
          </a:bodyPr>
          <a:lstStyle/>
          <a:p>
            <a:pPr algn="ctr"/>
            <a:r>
              <a:rPr lang="it-IT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Don Eustachio Montemurro nacque a Gravina in Puglia il 1 gennaio 1857 da Giuseppe Montemurro e Giulia Barbarossa. Secondogenito di sei figli, Maria Bruna, Francesco, Luigi, Maria Francesca e Federico.</a:t>
            </a:r>
          </a:p>
        </p:txBody>
      </p:sp>
      <p:pic>
        <p:nvPicPr>
          <p:cNvPr id="1026" name="Picture 2" descr="Padre Eustachio Montemurro - Missionarie Catechiste del Sacro Cuore">
            <a:extLst>
              <a:ext uri="{FF2B5EF4-FFF2-40B4-BE49-F238E27FC236}">
                <a16:creationId xmlns:a16="http://schemas.microsoft.com/office/drawing/2014/main" id="{BB8F31A9-DF80-4B14-1B4B-8F4EB16FE6D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64670" y="2095892"/>
            <a:ext cx="6465712" cy="3636963"/>
          </a:xfrm>
          <a:prstGeom prst="rect">
            <a:avLst/>
          </a:prstGeom>
          <a:pattFill prst="narVert">
            <a:fgClr>
              <a:schemeClr val="accent1">
                <a:lumMod val="40000"/>
                <a:lumOff val="60000"/>
              </a:schemeClr>
            </a:fgClr>
            <a:bgClr>
              <a:schemeClr val="bg1"/>
            </a:bgClr>
          </a:pattFill>
        </p:spPr>
      </p:pic>
    </p:spTree>
    <p:extLst>
      <p:ext uri="{BB962C8B-B14F-4D97-AF65-F5344CB8AC3E}">
        <p14:creationId xmlns:p14="http://schemas.microsoft.com/office/powerpoint/2010/main" val="178964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8000">
        <p:fade/>
      </p:transition>
    </mc:Choice>
    <mc:Fallback xmlns="">
      <p:transition spd="med" advTm="8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06A6B10-0923-CFE9-4483-B77EAF116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888" y="675749"/>
            <a:ext cx="10816224" cy="1128775"/>
          </a:xfrm>
        </p:spPr>
        <p:txBody>
          <a:bodyPr>
            <a:normAutofit/>
          </a:bodyPr>
          <a:lstStyle/>
          <a:p>
            <a:pPr algn="ctr"/>
            <a:r>
              <a:rPr lang="it-IT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Dal 1872 al 1875 </a:t>
            </a:r>
            <a:r>
              <a:rPr lang="it-IT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frequento’</a:t>
            </a:r>
            <a:r>
              <a:rPr lang="it-IT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il liceo classico «Emanuele </a:t>
            </a:r>
            <a:r>
              <a:rPr lang="it-IT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Duni</a:t>
            </a:r>
            <a:r>
              <a:rPr lang="it-IT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di Matera</a:t>
            </a:r>
            <a:br>
              <a:rPr lang="it-IT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it-IT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 descr="I.I.S. - La Scuola">
            <a:extLst>
              <a:ext uri="{FF2B5EF4-FFF2-40B4-BE49-F238E27FC236}">
                <a16:creationId xmlns:a16="http://schemas.microsoft.com/office/drawing/2014/main" id="{84B6C3C1-0E27-9F76-40D4-A7F00C7DE36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80824" y="1922157"/>
            <a:ext cx="5767754" cy="4009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9497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8000">
        <p:fade/>
      </p:transition>
    </mc:Choice>
    <mc:Fallback xmlns="">
      <p:transition spd="med" advClick="0" advTm="8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0000"/>
            </a:gs>
            <a:gs pos="71000">
              <a:srgbClr val="FFFF00"/>
            </a:gs>
            <a:gs pos="69000">
              <a:srgbClr val="FFE000"/>
            </a:gs>
            <a:gs pos="83000">
              <a:srgbClr val="FFC000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818999A-2776-6756-5FE4-A69FE0019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Nel 1875 si iscrisse alla facoltà di medicina dell’università di Napoli, conseguendo nel 1879 un diploma speciale in matematica e scienze naturali e nel 1881 si laureò in medicina.</a:t>
            </a:r>
          </a:p>
        </p:txBody>
      </p:sp>
      <p:pic>
        <p:nvPicPr>
          <p:cNvPr id="3074" name="Picture 2" descr="Università degli Studi di Napoli Federico II: la storia - Unicafe Blog">
            <a:extLst>
              <a:ext uri="{FF2B5EF4-FFF2-40B4-BE49-F238E27FC236}">
                <a16:creationId xmlns:a16="http://schemas.microsoft.com/office/drawing/2014/main" id="{BB7308F1-E935-3F4E-B533-7BE8C166050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98308" y="2120900"/>
            <a:ext cx="5401733" cy="405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715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8000">
        <p:fade/>
      </p:transition>
    </mc:Choice>
    <mc:Fallback xmlns="">
      <p:transition spd="med" advClick="0" advTm="8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50"/>
            </a:gs>
            <a:gs pos="71000">
              <a:srgbClr val="0070C0"/>
            </a:gs>
            <a:gs pos="71000">
              <a:srgbClr val="0070C0"/>
            </a:gs>
            <a:gs pos="83000">
              <a:srgbClr val="002060"/>
            </a:gs>
            <a:gs pos="100000">
              <a:srgbClr val="00B0F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D0A449-3439-A964-6191-91C179E18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Dopo essersi  laureato e finito il militare, torn0’ a Gravina e si dedic0’ alla politica. Dal 1883 al 1891 divenne consigliere comunale nel «partito del popolo»</a:t>
            </a:r>
          </a:p>
        </p:txBody>
      </p:sp>
      <p:pic>
        <p:nvPicPr>
          <p:cNvPr id="4098" name="Picture 2" descr="Anni Quaranta: conservatori e progressisti a Gravina in Puglia - Algramà">
            <a:extLst>
              <a:ext uri="{FF2B5EF4-FFF2-40B4-BE49-F238E27FC236}">
                <a16:creationId xmlns:a16="http://schemas.microsoft.com/office/drawing/2014/main" id="{8F9358F2-A48A-5C88-9842-F6AC3092503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92413" y="2120900"/>
            <a:ext cx="5813524" cy="405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3288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8000">
        <p:fade/>
      </p:transition>
    </mc:Choice>
    <mc:Fallback xmlns="">
      <p:transition spd="med" advClick="0" advTm="8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40000"/>
                <a:lumOff val="60000"/>
              </a:schemeClr>
            </a:gs>
            <a:gs pos="71000">
              <a:srgbClr val="0070C0"/>
            </a:gs>
            <a:gs pos="71000">
              <a:srgbClr val="00B0F0"/>
            </a:gs>
            <a:gs pos="83000">
              <a:srgbClr val="002060"/>
            </a:gs>
            <a:gs pos="100000">
              <a:srgbClr val="00B0F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589E941-22D6-54D3-2798-A379131E1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 24 settembre 1904 fu ordinato sacerdote e fu nominato sostituto parroco della chiesa di San Nicola e Santa Cecilia, dove si dedicò alla catechesi , alla predicazione, all’assistenza degli infermi e alla direzione spirituale.</a:t>
            </a:r>
          </a:p>
        </p:txBody>
      </p:sp>
      <p:pic>
        <p:nvPicPr>
          <p:cNvPr id="5122" name="Picture 2" descr="don Eustachio Montemurro (1857-1923)">
            <a:extLst>
              <a:ext uri="{FF2B5EF4-FFF2-40B4-BE49-F238E27FC236}">
                <a16:creationId xmlns:a16="http://schemas.microsoft.com/office/drawing/2014/main" id="{57CAD52E-8A90-DCEE-9AF3-0D539417467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03408" y="2412675"/>
            <a:ext cx="2385183" cy="3751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1719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8000">
        <p:fade/>
      </p:transition>
    </mc:Choice>
    <mc:Fallback xmlns="">
      <p:transition spd="med" advClick="0" advTm="8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encilGrayscale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E4E1F81-C510-1118-56B2-F03056229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37953"/>
            <a:ext cx="10515600" cy="2099779"/>
          </a:xfrm>
        </p:spPr>
        <p:txBody>
          <a:bodyPr>
            <a:normAutofit/>
          </a:bodyPr>
          <a:lstStyle/>
          <a:p>
            <a:pPr algn="ctr"/>
            <a:r>
              <a:rPr lang="it-IT" sz="2000" b="1" dirty="0"/>
              <a:t>Nel 1907 Montemurro abbozzò la realizzazione dell’istituto religioso femminile che avrebbe dovuto dedicarsi alla preparazione di ostie e di cibo per i poveri e all’insegnamento della dottrina ai bambini. Tale istituto nacque il  1 maggio 1908 con il nome di «Figlie Del Sacro Costato». A causa di tensioni che si crearono nelle congregazioni femminili,  nel 1930  ci fu la divisione in due istituti, quella di Spinazzola e Gravina con il nome di «Suore missionarie del Sacro Costato» e quella di Potenza con il nome di «Figlie del Sacro Costato».</a:t>
            </a:r>
          </a:p>
        </p:txBody>
      </p:sp>
      <p:pic>
        <p:nvPicPr>
          <p:cNvPr id="6146" name="Picture 2" descr="Le suore del Sacro Cuore celebrano centenario a Marcianise">
            <a:extLst>
              <a:ext uri="{FF2B5EF4-FFF2-40B4-BE49-F238E27FC236}">
                <a16:creationId xmlns:a16="http://schemas.microsoft.com/office/drawing/2014/main" id="{78AE053B-BA11-57EF-4A06-CE9661BBC93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61430" y="2655472"/>
            <a:ext cx="7366000" cy="4051300"/>
          </a:xfrm>
          <a:prstGeom prst="rect">
            <a:avLst/>
          </a:prstGeom>
          <a:noFill/>
          <a:effectLst>
            <a:outerShdw blurRad="50800" dist="50800" sx="8000" sy="8000" algn="ctr" rotWithShape="0">
              <a:srgbClr val="FFFF00">
                <a:alpha val="61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1920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8000">
        <p:fade/>
      </p:transition>
    </mc:Choice>
    <mc:Fallback xmlns="">
      <p:transition spd="med" advClick="0" advTm="8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ement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BD69301-2483-C774-19A5-0BC2026FB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Nel gennaio 1914 fu trasferito  a Valle Pompei dove si dedicò ad un intenso lavoro pastorale e assistenziale.</a:t>
            </a:r>
          </a:p>
        </p:txBody>
      </p:sp>
      <p:pic>
        <p:nvPicPr>
          <p:cNvPr id="7170" name="Picture 2" descr="La storia e i parroci del SS. Salvatore: è una delle parrocchie più antiche  della nuova Pompei - Made in Pompei">
            <a:extLst>
              <a:ext uri="{FF2B5EF4-FFF2-40B4-BE49-F238E27FC236}">
                <a16:creationId xmlns:a16="http://schemas.microsoft.com/office/drawing/2014/main" id="{047CCA69-8313-98BC-6BAB-26729EF3F97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43532" y="1847909"/>
            <a:ext cx="5134707" cy="4186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6015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8000">
        <p:fade/>
      </p:transition>
    </mc:Choice>
    <mc:Fallback xmlns="">
      <p:transition spd="med" advClick="0" advTm="8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0B21161-1906-EF2E-CD82-D9A3107ED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800" dirty="0"/>
              <a:t>Don Eustachio Montemurro morì a Pompei il 2 gennaio 1923 per una broncopolmonite.</a:t>
            </a:r>
          </a:p>
        </p:txBody>
      </p:sp>
      <p:pic>
        <p:nvPicPr>
          <p:cNvPr id="5" name="Immagine 4" descr="Morte santa">
            <a:extLst>
              <a:ext uri="{FF2B5EF4-FFF2-40B4-BE49-F238E27FC236}">
                <a16:creationId xmlns:a16="http://schemas.microsoft.com/office/drawing/2014/main" id="{51487C23-19A2-995D-17E3-1013374C91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5935" y="2821939"/>
            <a:ext cx="6120130" cy="290474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D4EE61AB-3574-E863-CBAB-3AA7EF6A84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313" y="2121407"/>
            <a:ext cx="10836935" cy="4505969"/>
          </a:xfrm>
        </p:spPr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90972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8000">
        <p:fade/>
      </p:transition>
    </mc:Choice>
    <mc:Fallback xmlns="">
      <p:transition spd="med" advClick="0" advTm="8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shingle">
          <a:fgClr>
            <a:srgbClr val="FFFF00"/>
          </a:fgClr>
          <a:bgClr>
            <a:srgbClr val="00B0F0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ED5C1EE-658C-3ACF-CD51-F611DB172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 20 dicembre 1936 la salma di Don Eustachio </a:t>
            </a:r>
            <a:r>
              <a:rPr lang="it-IT" sz="2000" b="1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Montemurro venne </a:t>
            </a:r>
            <a:r>
              <a:rPr lang="it-IT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trasferita nella cappella della casa madre delle suore missionarie del Sacro Costato e di Maria Santissima Addolorata, a Gravina in Puglia.</a:t>
            </a:r>
          </a:p>
        </p:txBody>
      </p:sp>
      <p:pic>
        <p:nvPicPr>
          <p:cNvPr id="9218" name="Picture 2" descr="Suor Addolorata Terribile, prima superiora generale delle suore del Sacro  Costato">
            <a:extLst>
              <a:ext uri="{FF2B5EF4-FFF2-40B4-BE49-F238E27FC236}">
                <a16:creationId xmlns:a16="http://schemas.microsoft.com/office/drawing/2014/main" id="{F48BED63-8CF7-9FE0-1835-664B83383E1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08453" y="2093976"/>
            <a:ext cx="5226022" cy="405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SACRO CUORE - SCUOLA MATERNA - Parrocchia dei Ss. Filippo e Giacomo">
            <a:extLst>
              <a:ext uri="{FF2B5EF4-FFF2-40B4-BE49-F238E27FC236}">
                <a16:creationId xmlns:a16="http://schemas.microsoft.com/office/drawing/2014/main" id="{3073B37C-0B2C-8D5D-8CE7-DAAF98C976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5530" y="2886138"/>
            <a:ext cx="1847850" cy="2466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7306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8000">
        <p:fade/>
      </p:transition>
    </mc:Choice>
    <mc:Fallback xmlns="">
      <p:transition spd="med" advClick="0" advTm="8000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egno">
  <a:themeElements>
    <a:clrScheme name="Legn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Legno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Legno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Legno</Template>
  <TotalTime>0</TotalTime>
  <Words>358</Words>
  <Application>Microsoft Office PowerPoint</Application>
  <PresentationFormat>Widescreen</PresentationFormat>
  <Paragraphs>22</Paragraphs>
  <Slides>10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4" baseType="lpstr">
      <vt:lpstr>Rockwell</vt:lpstr>
      <vt:lpstr>Rockwell Condensed</vt:lpstr>
      <vt:lpstr>Wingdings</vt:lpstr>
      <vt:lpstr>Legno</vt:lpstr>
      <vt:lpstr>DON EUSTACHIO MONTEMURRO: I linguaggi della santita’</vt:lpstr>
      <vt:lpstr>Don Eustachio Montemurro nacque a Gravina in Puglia il 1 gennaio 1857 da Giuseppe Montemurro e Giulia Barbarossa. Secondogenito di sei figli, Maria Bruna, Francesco, Luigi, Maria Francesca e Federico.</vt:lpstr>
      <vt:lpstr>Dal 1872 al 1875 frequento’ il liceo classico «Emanuele Duni» di Matera </vt:lpstr>
      <vt:lpstr>Nel 1875 si iscrisse alla facoltà di medicina dell’università di Napoli, conseguendo nel 1879 un diploma speciale in matematica e scienze naturali e nel 1881 si laureò in medicina.</vt:lpstr>
      <vt:lpstr>Dopo essersi  laureato e finito il militare, torn0’ a Gravina e si dedic0’ alla politica. Dal 1883 al 1891 divenne consigliere comunale nel «partito del popolo»</vt:lpstr>
      <vt:lpstr>Il 24 settembre 1904 fu ordinato sacerdote e fu nominato sostituto parroco della chiesa di San Nicola e Santa Cecilia, dove si dedicò alla catechesi , alla predicazione, all’assistenza degli infermi e alla direzione spirituale.</vt:lpstr>
      <vt:lpstr>Nel 1907 Montemurro abbozzò la realizzazione dell’istituto religioso femminile che avrebbe dovuto dedicarsi alla preparazione di ostie e di cibo per i poveri e all’insegnamento della dottrina ai bambini. Tale istituto nacque il  1 maggio 1908 con il nome di «Figlie Del Sacro Costato». A causa di tensioni che si crearono nelle congregazioni femminili,  nel 1930  ci fu la divisione in due istituti, quella di Spinazzola e Gravina con il nome di «Suore missionarie del Sacro Costato» e quella di Potenza con il nome di «Figlie del Sacro Costato».</vt:lpstr>
      <vt:lpstr>Nel gennaio 1914 fu trasferito  a Valle Pompei dove si dedicò ad un intenso lavoro pastorale e assistenziale.</vt:lpstr>
      <vt:lpstr>Don Eustachio Montemurro morì a Pompei il 2 gennaio 1923 per una broncopolmonite.</vt:lpstr>
      <vt:lpstr>Il 20 dicembre 1936 la salma di Don Eustachio Montemurro venne trasferita nella cappella della casa madre delle suore missionarie del Sacro Costato e di Maria Santissima Addolorata, a Gravina in Puglia.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Don Eustachio Montemurro nacque a Gravina il 1 gennaio 1857 da Giuseppe Montemurro e Giulia Barbarossa</dc:title>
  <dc:creator>Utente</dc:creator>
  <cp:lastModifiedBy>Floriana Savino</cp:lastModifiedBy>
  <cp:revision>10</cp:revision>
  <dcterms:created xsi:type="dcterms:W3CDTF">2022-10-27T15:10:49Z</dcterms:created>
  <dcterms:modified xsi:type="dcterms:W3CDTF">2023-05-07T19:13:56Z</dcterms:modified>
</cp:coreProperties>
</file>